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74" r:id="rId4"/>
    <p:sldId id="270" r:id="rId5"/>
    <p:sldId id="271" r:id="rId6"/>
    <p:sldId id="267" r:id="rId7"/>
    <p:sldId id="272" r:id="rId8"/>
    <p:sldId id="273" r:id="rId9"/>
    <p:sldId id="275" r:id="rId10"/>
    <p:sldId id="276" r:id="rId11"/>
    <p:sldId id="278" r:id="rId12"/>
    <p:sldId id="280" r:id="rId13"/>
    <p:sldId id="279" r:id="rId14"/>
    <p:sldId id="281" r:id="rId15"/>
    <p:sldId id="277" r:id="rId16"/>
    <p:sldId id="282" r:id="rId17"/>
    <p:sldId id="283" r:id="rId18"/>
    <p:sldId id="286" r:id="rId19"/>
    <p:sldId id="289" r:id="rId20"/>
    <p:sldId id="284" r:id="rId21"/>
    <p:sldId id="288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cap="none" dirty="0" smtClean="0"/>
              <a:t>ТРИЗ – теория решения инженерных (изобретательских) задач</a:t>
            </a:r>
            <a:endParaRPr lang="ru-RU" sz="3600" b="1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err="1" smtClean="0"/>
              <a:t>Шумская</a:t>
            </a:r>
            <a:r>
              <a:rPr lang="ru-RU" sz="1800" dirty="0" smtClean="0"/>
              <a:t> Н.Н.</a:t>
            </a:r>
          </a:p>
          <a:p>
            <a:pPr algn="r"/>
            <a:r>
              <a:rPr lang="ru-RU" sz="1800" dirty="0" smtClean="0"/>
              <a:t>К.т.н., доцент</a:t>
            </a:r>
          </a:p>
        </p:txBody>
      </p:sp>
    </p:spTree>
    <p:extLst>
      <p:ext uri="{BB962C8B-B14F-4D97-AF65-F5344CB8AC3E}">
        <p14:creationId xmlns:p14="http://schemas.microsoft.com/office/powerpoint/2010/main" val="1213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sz="2800" b="1" dirty="0">
                <a:solidFill>
                  <a:srgbClr val="0E0D45"/>
                </a:solidFill>
                <a:ea typeface="Times New Roman"/>
                <a:cs typeface="Times New Roman"/>
              </a:rPr>
              <a:t>10.</a:t>
            </a:r>
            <a:r>
              <a:rPr lang="ru-RU" sz="2800" dirty="0">
                <a:solidFill>
                  <a:srgbClr val="0E0D45"/>
                </a:solidFill>
                <a:ea typeface="Times New Roman"/>
                <a:cs typeface="Times New Roman"/>
              </a:rPr>
              <a:t> Последний этап творческой работы — оценка сделанного изобретения.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rgbClr val="0E0D45"/>
                </a:solidFill>
                <a:ea typeface="Times New Roman"/>
              </a:rPr>
              <a:t>Знание законов развития ТС позволяет решать не только имеющиеся изобретательские задачи, но и заниматься прогнозом тенденция развития систем. Опора ТРИЗ на законы и закономерности развития технических систем позволяет также </a:t>
            </a:r>
            <a:r>
              <a:rPr lang="ru-RU" sz="2000" dirty="0" smtClean="0">
                <a:solidFill>
                  <a:srgbClr val="0E0D45"/>
                </a:solidFill>
                <a:ea typeface="Times New Roman"/>
              </a:rPr>
              <a:t>использовать этот </a:t>
            </a:r>
            <a:r>
              <a:rPr lang="ru-RU" sz="2000" dirty="0">
                <a:solidFill>
                  <a:srgbClr val="0E0D45"/>
                </a:solidFill>
                <a:ea typeface="Times New Roman"/>
              </a:rPr>
              <a:t>подход к решению проблемных ситуаций с другими смежными подходами, а также легко встраивать методы ТРИЗ в процедуры проектирования, в процессы эксплуатации, реконструкции действующих ТС, или разработки новых видов ТС.</a:t>
            </a:r>
            <a:r>
              <a:rPr lang="ru-RU" dirty="0">
                <a:solidFill>
                  <a:srgbClr val="0E0D45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E0D45"/>
                </a:solidFill>
                <a:latin typeface="Times New Roman"/>
                <a:ea typeface="Times New Roman"/>
              </a:rPr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24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1933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Управление </a:t>
            </a:r>
            <a:r>
              <a:rPr lang="ru-RU" dirty="0"/>
              <a:t>процессом творчества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Технические системы </a:t>
            </a:r>
            <a:r>
              <a:rPr lang="ru-RU" dirty="0"/>
              <a:t>развиваются закономерно, эти законы можно познать и использовать для сознательного и мощного развития </a:t>
            </a:r>
            <a:r>
              <a:rPr lang="ru-RU" dirty="0" smtClean="0"/>
              <a:t>техники.</a:t>
            </a:r>
          </a:p>
          <a:p>
            <a:endParaRPr lang="ru-RU" dirty="0"/>
          </a:p>
          <a:p>
            <a:endParaRPr lang="ru-RU" dirty="0"/>
          </a:p>
          <a:p>
            <a:pPr marL="0" indent="0" algn="just">
              <a:buNone/>
            </a:pPr>
            <a:r>
              <a:rPr lang="ru-RU" sz="1900" i="1" dirty="0" smtClean="0"/>
              <a:t>«Машина</a:t>
            </a:r>
            <a:r>
              <a:rPr lang="ru-RU" sz="1900" i="1" dirty="0"/>
              <a:t>, которую мы называем "мозг", </a:t>
            </a:r>
            <a:r>
              <a:rPr lang="ru-RU" sz="1900" i="1" dirty="0" smtClean="0"/>
              <a:t>используется </a:t>
            </a:r>
            <a:r>
              <a:rPr lang="ru-RU" sz="1900" i="1" dirty="0"/>
              <a:t>в высшей степени странно. Из тысячи таких машин лишь единицы развивают проектную скорость. Остальные довольно вяло ползут... И это </a:t>
            </a:r>
            <a:r>
              <a:rPr lang="ru-RU" sz="1900" i="1" dirty="0" smtClean="0"/>
              <a:t>считается </a:t>
            </a:r>
            <a:r>
              <a:rPr lang="ru-RU" sz="1900" i="1" dirty="0"/>
              <a:t>нормой! Все дело в том, что автомобили имеют много бензина. А машина, именуемая "мозг", лишь изредка имеет вдоволь хорошего горючего. Я </a:t>
            </a:r>
            <a:r>
              <a:rPr lang="ru-RU" sz="1900" i="1" dirty="0" smtClean="0"/>
              <a:t>говорю </a:t>
            </a:r>
            <a:r>
              <a:rPr lang="ru-RU" sz="1900" b="1" i="1" dirty="0"/>
              <a:t>о знаниях</a:t>
            </a:r>
            <a:r>
              <a:rPr lang="ru-RU" sz="1900" i="1" dirty="0"/>
              <a:t>. Заправьте достаточным количеством этого горючего любой мозг, и он даст проектную скорость. Чуть больше, чуть меньше - но у предельной </a:t>
            </a:r>
          </a:p>
          <a:p>
            <a:pPr marL="0" indent="0" algn="just">
              <a:buNone/>
            </a:pPr>
            <a:r>
              <a:rPr lang="ru-RU" sz="1900" i="1" dirty="0"/>
              <a:t>черты</a:t>
            </a:r>
            <a:r>
              <a:rPr lang="ru-RU" sz="1900" i="1" dirty="0" smtClean="0"/>
              <a:t>!..»</a:t>
            </a:r>
            <a:endParaRPr lang="ru-RU" sz="19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482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Метод проб и ошибок (</a:t>
            </a:r>
            <a:r>
              <a:rPr lang="ru-RU" dirty="0" err="1"/>
              <a:t>МПиО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algn="just"/>
            <a:r>
              <a:rPr lang="ru-RU" dirty="0"/>
              <a:t>Где именно находится </a:t>
            </a:r>
            <a:r>
              <a:rPr lang="ru-RU" dirty="0" smtClean="0"/>
              <a:t>точка решения задачи заранее неизвестно</a:t>
            </a:r>
            <a:r>
              <a:rPr lang="ru-RU" dirty="0"/>
              <a:t>. Изобретатель создает определенную поисковую концепцию ПК, т. е. выбирает направление </a:t>
            </a:r>
            <a:r>
              <a:rPr lang="ru-RU" dirty="0" smtClean="0"/>
              <a:t>поисков </a:t>
            </a:r>
            <a:r>
              <a:rPr lang="ru-RU" dirty="0"/>
              <a:t>("И я задумал решить задачу с помощью маятника"). Начинаются "броски" в выбранном направлении (они условно обозначены стрелками): "А если </a:t>
            </a:r>
            <a:r>
              <a:rPr lang="ru-RU" dirty="0" smtClean="0"/>
              <a:t>попробовать </a:t>
            </a:r>
            <a:r>
              <a:rPr lang="ru-RU" dirty="0"/>
              <a:t>так?" А потом становится ясно, что неправильна вся поисковая концепция - поиски идут не в том направлении ("В конце концов пришел к </a:t>
            </a:r>
            <a:r>
              <a:rPr lang="ru-RU" dirty="0" smtClean="0"/>
              <a:t>заключению</a:t>
            </a:r>
            <a:r>
              <a:rPr lang="ru-RU" dirty="0"/>
              <a:t>, что от маятников надо отказаться"). Изобретатель возвращается к задаче, выдвигает новую поисковую концепцию ("Тогда возникла мысль </a:t>
            </a:r>
            <a:r>
              <a:rPr lang="ru-RU" dirty="0" smtClean="0"/>
              <a:t>осуществить </a:t>
            </a:r>
            <a:r>
              <a:rPr lang="ru-RU" dirty="0"/>
              <a:t>намотку провода с помощью сжатого воздуха...") и начинает новую серию "бросков</a:t>
            </a:r>
            <a:r>
              <a:rPr lang="ru-RU" dirty="0" smtClean="0"/>
              <a:t>".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В истории известен ряд "усовершенствований" метода проб и ошибок</a:t>
            </a:r>
            <a:r>
              <a:rPr lang="ru-RU" dirty="0" smtClean="0"/>
              <a:t>: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    - увеличение числа "проб", например, с помощью большого числа людей, одновременно работающих над проблемой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    - замена вещественных проб - мысленными</a:t>
            </a:r>
            <a:r>
              <a:rPr lang="ru-RU" dirty="0" smtClean="0"/>
              <a:t>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    - создание т.н. "Неалгоритмических методов</a:t>
            </a:r>
            <a:r>
              <a:rPr lang="ru-RU" dirty="0" smtClean="0"/>
              <a:t>".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286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Недостатки метода проб и ошибок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 </a:t>
            </a:r>
            <a:r>
              <a:rPr lang="ru-RU" dirty="0"/>
              <a:t>мнению Г.С. </a:t>
            </a:r>
            <a:r>
              <a:rPr lang="ru-RU" dirty="0" err="1"/>
              <a:t>Альтшуллера</a:t>
            </a:r>
            <a:r>
              <a:rPr lang="ru-RU" dirty="0"/>
              <a:t>, "метод проб и ошибок" (</a:t>
            </a:r>
            <a:r>
              <a:rPr lang="ru-RU" dirty="0" err="1"/>
              <a:t>МПиО</a:t>
            </a:r>
            <a:r>
              <a:rPr lang="ru-RU" dirty="0"/>
              <a:t>) характеризуется тем, что:</a:t>
            </a:r>
          </a:p>
          <a:p>
            <a:pPr algn="just"/>
            <a:r>
              <a:rPr lang="ru-RU" dirty="0"/>
              <a:t>        - человек, решающий творческую задачу по </a:t>
            </a:r>
            <a:r>
              <a:rPr lang="ru-RU" dirty="0" err="1"/>
              <a:t>МПиО</a:t>
            </a:r>
            <a:r>
              <a:rPr lang="ru-RU" dirty="0"/>
              <a:t>, делает пробы либо по линии наименьшего сопротивления (см. также "инерция </a:t>
            </a:r>
            <a:r>
              <a:rPr lang="ru-RU" dirty="0" smtClean="0"/>
              <a:t>мышления</a:t>
            </a:r>
            <a:r>
              <a:rPr lang="ru-RU" dirty="0"/>
              <a:t>"), либо "во все стороны";</a:t>
            </a:r>
          </a:p>
          <a:p>
            <a:pPr algn="just"/>
            <a:r>
              <a:rPr lang="ru-RU" dirty="0"/>
              <a:t>   </a:t>
            </a:r>
            <a:r>
              <a:rPr lang="ru-RU" dirty="0" smtClean="0"/>
              <a:t>- </a:t>
            </a:r>
            <a:r>
              <a:rPr lang="ru-RU" dirty="0"/>
              <a:t>процесс решения по </a:t>
            </a:r>
            <a:r>
              <a:rPr lang="ru-RU" dirty="0" err="1"/>
              <a:t>МПиО</a:t>
            </a:r>
            <a:r>
              <a:rPr lang="ru-RU" dirty="0"/>
              <a:t> зависит от множества случайных и </a:t>
            </a:r>
            <a:r>
              <a:rPr lang="ru-RU" dirty="0" smtClean="0"/>
              <a:t>трудно учитываемых </a:t>
            </a:r>
            <a:r>
              <a:rPr lang="ru-RU" dirty="0"/>
              <a:t>факторов, </a:t>
            </a:r>
            <a:r>
              <a:rPr lang="ru-RU" dirty="0" smtClean="0"/>
              <a:t>следовательно </a:t>
            </a:r>
            <a:r>
              <a:rPr lang="ru-RU" dirty="0"/>
              <a:t>- плохо управляется </a:t>
            </a:r>
            <a:r>
              <a:rPr lang="ru-RU" dirty="0" smtClean="0"/>
              <a:t>человеком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        - даже при успешном решении задачи - не извлекаются уроки на будущее, опыт не накапливается;</a:t>
            </a:r>
          </a:p>
          <a:p>
            <a:pPr algn="just"/>
            <a:r>
              <a:rPr lang="ru-RU" dirty="0"/>
              <a:t>        - за внешнюю простоту </a:t>
            </a:r>
            <a:r>
              <a:rPr lang="ru-RU" dirty="0" err="1"/>
              <a:t>МПиО</a:t>
            </a:r>
            <a:r>
              <a:rPr lang="ru-RU" dirty="0"/>
              <a:t> приходится платить потерями времени, бесконечными пробами, отсутствием какой бы то ни было гарантии, </a:t>
            </a:r>
            <a:r>
              <a:rPr lang="ru-RU" dirty="0" smtClean="0"/>
              <a:t>что </a:t>
            </a:r>
            <a:r>
              <a:rPr lang="ru-RU" dirty="0"/>
              <a:t>ответ, в конце концов, будет получен. </a:t>
            </a:r>
          </a:p>
        </p:txBody>
      </p:sp>
    </p:spTree>
    <p:extLst>
      <p:ext uri="{BB962C8B-B14F-4D97-AF65-F5344CB8AC3E}">
        <p14:creationId xmlns:p14="http://schemas.microsoft.com/office/powerpoint/2010/main" val="3970764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 "Существуют привычные, но неверные суждения об изобретательском творчестве. "Все зависит от случайности", - говорят одни. "Все зависит от упорства, </a:t>
            </a:r>
            <a:r>
              <a:rPr lang="ru-RU" dirty="0" smtClean="0"/>
              <a:t>надо </a:t>
            </a:r>
            <a:r>
              <a:rPr lang="ru-RU" dirty="0"/>
              <a:t>настойчиво пробовать разные варианты", - утверждают другие. "Все зависит от прирожденных способностей",-заявляют третьи... В этих суждениях есть </a:t>
            </a:r>
            <a:r>
              <a:rPr lang="ru-RU" dirty="0" smtClean="0"/>
              <a:t>доля </a:t>
            </a:r>
            <a:r>
              <a:rPr lang="ru-RU" dirty="0"/>
              <a:t>правды, но правды внешней, поверхностной. Неэффективен сам метод проб и ошибок, поэтому многое зависит от удачи и личных качеств изобретателя: </a:t>
            </a:r>
          </a:p>
          <a:p>
            <a:pPr algn="just"/>
            <a:r>
              <a:rPr lang="ru-RU" dirty="0"/>
              <a:t>не всякий способен отважиться на "дикие" пробы, не всякий способен взяться за трудную задачу и терпеливо ее решать.</a:t>
            </a:r>
          </a:p>
          <a:p>
            <a:pPr algn="just"/>
            <a:r>
              <a:rPr lang="ru-RU" dirty="0"/>
              <a:t>        В конце XIX века применение метода проб и ошибок усовершенствовал Эдисон. В его мастерской работало до тысячи человек, поэтому можно было </a:t>
            </a:r>
            <a:r>
              <a:rPr lang="ru-RU" dirty="0" smtClean="0"/>
              <a:t>разделить </a:t>
            </a:r>
            <a:r>
              <a:rPr lang="ru-RU" dirty="0"/>
              <a:t>одну техническую проблему на несколько задач и по каждой задаче одновременно вести проверку многих вариантов. Эдисон изобрел </a:t>
            </a:r>
            <a:r>
              <a:rPr lang="ru-RU" dirty="0" smtClean="0"/>
              <a:t>научно-исследовательский </a:t>
            </a:r>
            <a:r>
              <a:rPr lang="ru-RU" dirty="0"/>
              <a:t>институт (и это, на наш взгляд, величайшее его изобретение)".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702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 Для специалиста по ТРИЗ азбучная истина: нельзя принимать на веру формулировку, в которой предлагают </a:t>
            </a:r>
            <a:r>
              <a:rPr lang="ru-RU" dirty="0" smtClean="0"/>
              <a:t>задачу.</a:t>
            </a:r>
          </a:p>
          <a:p>
            <a:pPr algn="just"/>
            <a:r>
              <a:rPr lang="ru-RU" dirty="0" smtClean="0"/>
              <a:t>Развитие </a:t>
            </a:r>
            <a:r>
              <a:rPr lang="ru-RU" dirty="0"/>
              <a:t>рабочих органов системы идет сначала на макро-, а затем на </a:t>
            </a:r>
            <a:r>
              <a:rPr lang="ru-RU" dirty="0" smtClean="0"/>
              <a:t>микроуровне.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технике до сих пор преобладают системы, рабочие органы которых представляют собой "железки", имеющие </a:t>
            </a:r>
            <a:r>
              <a:rPr lang="ru-RU" dirty="0" err="1"/>
              <a:t>макроразмеры</a:t>
            </a:r>
            <a:r>
              <a:rPr lang="ru-RU" dirty="0"/>
              <a:t>, например винт самолета, </a:t>
            </a:r>
            <a:r>
              <a:rPr lang="ru-RU" dirty="0" smtClean="0"/>
              <a:t>колесо </a:t>
            </a:r>
            <a:r>
              <a:rPr lang="ru-RU" dirty="0"/>
              <a:t>автомобиля, резец станка, ковш экскаватора и т. д.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Изобретения </a:t>
            </a:r>
            <a:r>
              <a:rPr lang="ru-RU" dirty="0"/>
              <a:t>могут совершенствовать эти "железки", сохраняя их </a:t>
            </a:r>
            <a:r>
              <a:rPr lang="ru-RU" dirty="0" err="1"/>
              <a:t>макроразмеры</a:t>
            </a:r>
            <a:r>
              <a:rPr lang="ru-RU" dirty="0"/>
              <a:t>. Но с какого-то </a:t>
            </a:r>
            <a:r>
              <a:rPr lang="ru-RU" dirty="0" smtClean="0"/>
              <a:t>момента </a:t>
            </a:r>
            <a:r>
              <a:rPr lang="ru-RU" dirty="0"/>
              <a:t>эффективное решение задач требует перехода на микроуровень: рабочими частицами становятся молекулы, атомы, ионы, электроны и т. д., </a:t>
            </a:r>
            <a:r>
              <a:rPr lang="ru-RU" dirty="0" smtClean="0"/>
              <a:t>управляемые </a:t>
            </a:r>
            <a:r>
              <a:rPr lang="ru-RU" dirty="0"/>
              <a:t>полями. Типичный пример: "Вибрационный гироскоп с массами, приводимыми в колебательное движение внешними переменными магнитными </a:t>
            </a:r>
            <a:r>
              <a:rPr lang="ru-RU" dirty="0" smtClean="0"/>
              <a:t>или </a:t>
            </a:r>
            <a:r>
              <a:rPr lang="ru-RU" dirty="0"/>
              <a:t>электрическими полями, отличающийся тем, что в качестве колеблющихся масс применены электроны или заряженные </a:t>
            </a:r>
            <a:r>
              <a:rPr lang="ru-RU" dirty="0" smtClean="0"/>
              <a:t>ионы« (АС).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237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Уровни изобретательских </a:t>
            </a:r>
            <a:r>
              <a:rPr lang="ru-RU" dirty="0" smtClean="0"/>
              <a:t>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Творческие задачи бывают разные, нельзя изучать их "вообще</a:t>
            </a:r>
            <a:r>
              <a:rPr lang="ru-RU" dirty="0" smtClean="0"/>
              <a:t>"...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ТРИЗ принято условное деление на пять "Уровней изобретательских задач</a:t>
            </a:r>
            <a:r>
              <a:rPr lang="ru-RU" dirty="0" smtClean="0"/>
              <a:t>".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Задачи </a:t>
            </a:r>
            <a:r>
              <a:rPr lang="ru-RU" dirty="0"/>
              <a:t>высших уровней отличаются от задач низших уровней не только числом проб, необходимых для обнаружения решения. Существует </a:t>
            </a:r>
            <a:r>
              <a:rPr lang="ru-RU" dirty="0" smtClean="0"/>
              <a:t>и </a:t>
            </a:r>
            <a:r>
              <a:rPr lang="ru-RU" dirty="0"/>
              <a:t>качественная разница, связанная с областью знаний, необходимых для решения задач, и изменениями в исходной системе.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897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Уровни изобретательских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1-ый </a:t>
            </a:r>
            <a:r>
              <a:rPr lang="ru-RU" dirty="0"/>
              <a:t>уровень: известный объект без выбора или почти без выбора;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2-ой уровень: выбран объект из нескольких или сделаны небольшие изменения исходного объекта;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3-ий </a:t>
            </a:r>
            <a:r>
              <a:rPr lang="ru-RU" dirty="0"/>
              <a:t>уровень: исходный объект меняется сильно;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4-ый </a:t>
            </a:r>
            <a:r>
              <a:rPr lang="ru-RU" dirty="0"/>
              <a:t>уровень: исходный объект меняется полностью;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5-ый уровень: изменена вся техническая система, куда входил исходный объект, или сделано научное открытие".</a:t>
            </a:r>
          </a:p>
        </p:txBody>
      </p:sp>
    </p:spTree>
    <p:extLst>
      <p:ext uri="{BB962C8B-B14F-4D97-AF65-F5344CB8AC3E}">
        <p14:creationId xmlns:p14="http://schemas.microsoft.com/office/powerpoint/2010/main" val="3871416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64592" y="1909986"/>
            <a:ext cx="2859335" cy="978408"/>
          </a:xfrm>
          <a:prstGeom prst="downArrow">
            <a:avLst>
              <a:gd name="adj1" fmla="val 50000"/>
              <a:gd name="adj2" fmla="val 490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921532"/>
            <a:ext cx="2952328" cy="20916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Обнаруживает неизвестные ранее, но объективно существующие объекты или свойства объектов материального мира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729640" y="1916832"/>
            <a:ext cx="3226736" cy="978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Изобретение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1532"/>
            <a:ext cx="3168352" cy="20196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Создает материальные объекты или их свойства, не существовавшие до этого в мире и по этой причине также неизвестные!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18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П</a:t>
            </a:r>
            <a:r>
              <a:rPr lang="ru-RU" sz="1800" dirty="0" smtClean="0"/>
              <a:t>ринципиальное </a:t>
            </a:r>
            <a:r>
              <a:rPr lang="ru-RU" sz="1800" dirty="0"/>
              <a:t>отличие изобретения по сравнению с открытием</a:t>
            </a:r>
          </a:p>
          <a:p>
            <a:pPr marL="0" indent="0" algn="just">
              <a:buNone/>
            </a:pPr>
            <a:r>
              <a:rPr lang="ru-RU" sz="1800" dirty="0"/>
              <a:t>состоит в следующем: изобретение имеет цель создания, определяющую его </a:t>
            </a:r>
            <a:r>
              <a:rPr lang="ru-RU" sz="1800" dirty="0" smtClean="0"/>
              <a:t>назначение</a:t>
            </a:r>
            <a:r>
              <a:rPr lang="ru-RU" sz="1800" dirty="0"/>
              <a:t>, возможности применения.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Эту </a:t>
            </a:r>
            <a:r>
              <a:rPr lang="ru-RU" sz="1800" dirty="0"/>
              <a:t>цель определяет главная </a:t>
            </a:r>
            <a:r>
              <a:rPr lang="ru-RU" sz="1800" dirty="0" smtClean="0"/>
              <a:t>позитивная (</a:t>
            </a:r>
            <a:r>
              <a:rPr lang="ru-RU" sz="1800" b="1" u="sng" dirty="0" smtClean="0"/>
              <a:t>полезная</a:t>
            </a:r>
            <a:r>
              <a:rPr lang="ru-RU" sz="1800" dirty="0"/>
              <a:t>) функция системы </a:t>
            </a:r>
            <a:r>
              <a:rPr lang="en-US" sz="1800" dirty="0"/>
              <a:t>MPF (Main Positive Function).</a:t>
            </a:r>
          </a:p>
          <a:p>
            <a:pPr marL="0" indent="0" algn="just">
              <a:buNone/>
            </a:pPr>
            <a:r>
              <a:rPr lang="ru-RU" sz="1800" i="1" dirty="0"/>
              <a:t>Например, MPF для радиосистемы можно сформулировать в следующем </a:t>
            </a:r>
            <a:r>
              <a:rPr lang="ru-RU" sz="1800" i="1" dirty="0" err="1" smtClean="0"/>
              <a:t>виде:передавать</a:t>
            </a:r>
            <a:r>
              <a:rPr lang="ru-RU" sz="1800" i="1" dirty="0" smtClean="0"/>
              <a:t> </a:t>
            </a:r>
            <a:r>
              <a:rPr lang="ru-RU" sz="1800" i="1" dirty="0"/>
              <a:t>и принимать электромагнитные сигналы с управляемыми </a:t>
            </a:r>
            <a:r>
              <a:rPr lang="ru-RU" sz="1800" i="1" dirty="0" smtClean="0"/>
              <a:t>параметрами </a:t>
            </a:r>
            <a:r>
              <a:rPr lang="ru-RU" sz="1800" i="1" dirty="0"/>
              <a:t>в радиочастотном волновом диапазоне.</a:t>
            </a:r>
          </a:p>
          <a:p>
            <a:pPr marL="0" indent="0" algn="just">
              <a:buNone/>
            </a:pPr>
            <a:r>
              <a:rPr lang="ru-RU" sz="1800" dirty="0"/>
              <a:t>Я</a:t>
            </a:r>
            <a:r>
              <a:rPr lang="ru-RU" sz="1800" dirty="0" smtClean="0"/>
              <a:t>вление</a:t>
            </a:r>
            <a:r>
              <a:rPr lang="ru-RU" sz="1800" dirty="0"/>
              <a:t>, сближающее открытие и </a:t>
            </a:r>
            <a:r>
              <a:rPr lang="ru-RU" sz="1800" dirty="0" smtClean="0"/>
              <a:t>изобретение - это фантазия, изобретательность </a:t>
            </a:r>
            <a:r>
              <a:rPr lang="ru-RU" sz="1800" dirty="0"/>
              <a:t>ученого и инженера.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Открытие </a:t>
            </a:r>
            <a:r>
              <a:rPr lang="ru-RU" sz="1800" dirty="0"/>
              <a:t>не имеет цели </a:t>
            </a:r>
            <a:r>
              <a:rPr lang="ru-RU" sz="1800" dirty="0" smtClean="0"/>
              <a:t>и содержит </a:t>
            </a:r>
            <a:r>
              <a:rPr lang="ru-RU" sz="1800" dirty="0"/>
              <a:t>лишь объективное знание. Нужна нередко гениальная </a:t>
            </a:r>
            <a:r>
              <a:rPr lang="ru-RU" sz="1800" dirty="0" smtClean="0"/>
              <a:t>фантазия изобретателя</a:t>
            </a:r>
            <a:r>
              <a:rPr lang="ru-RU" sz="1800" dirty="0"/>
              <a:t>, </a:t>
            </a:r>
            <a:r>
              <a:rPr lang="ru-RU" sz="1800" dirty="0" smtClean="0"/>
              <a:t>чтобы придумать, увидеть </a:t>
            </a:r>
            <a:r>
              <a:rPr lang="ru-RU" sz="1800" dirty="0"/>
              <a:t>цель и идею технические </a:t>
            </a:r>
            <a:r>
              <a:rPr lang="ru-RU" sz="1800" dirty="0" smtClean="0"/>
              <a:t>решения(гипотезу</a:t>
            </a:r>
            <a:r>
              <a:rPr lang="ru-RU" sz="1800" dirty="0"/>
              <a:t>) для практического применения нового знания, содержащегося в</a:t>
            </a:r>
          </a:p>
          <a:p>
            <a:pPr marL="0" indent="0" algn="just">
              <a:buNone/>
            </a:pPr>
            <a:r>
              <a:rPr lang="ru-RU" sz="1800" dirty="0"/>
              <a:t>открытии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/>
              <a:t>Почти всегда открытию сопутствует предположение, гипотеза о сущности </a:t>
            </a:r>
            <a:r>
              <a:rPr lang="ru-RU" sz="1800" dirty="0" smtClean="0"/>
              <a:t>и взаимодействии </a:t>
            </a:r>
            <a:r>
              <a:rPr lang="ru-RU" sz="1800" dirty="0"/>
              <a:t>наблюдаемых и даже </a:t>
            </a:r>
            <a:r>
              <a:rPr lang="ru-RU" sz="1800" dirty="0" smtClean="0"/>
              <a:t>искомых явлений</a:t>
            </a:r>
            <a:r>
              <a:rPr lang="ru-RU" sz="1800" dirty="0"/>
              <a:t>. </a:t>
            </a:r>
            <a:endParaRPr lang="ru-RU" sz="1800" dirty="0" smtClean="0"/>
          </a:p>
          <a:p>
            <a:pPr marL="0" indent="0" algn="just">
              <a:buNone/>
            </a:pP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Гипотеза </a:t>
            </a:r>
            <a:r>
              <a:rPr lang="ru-RU" sz="1800" dirty="0"/>
              <a:t>и есть </a:t>
            </a:r>
            <a:r>
              <a:rPr lang="ru-RU" sz="1800" dirty="0" smtClean="0"/>
              <a:t>научное </a:t>
            </a:r>
            <a:r>
              <a:rPr lang="ru-RU" sz="1800" dirty="0"/>
              <a:t>и инженерное изобретение.</a:t>
            </a:r>
          </a:p>
        </p:txBody>
      </p:sp>
    </p:spTree>
    <p:extLst>
      <p:ext uri="{BB962C8B-B14F-4D97-AF65-F5344CB8AC3E}">
        <p14:creationId xmlns:p14="http://schemas.microsoft.com/office/powerpoint/2010/main" val="413912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5"/>
          </a:xfrm>
        </p:spPr>
        <p:txBody>
          <a:bodyPr/>
          <a:lstStyle/>
          <a:p>
            <a:pPr algn="just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8" y="1052736"/>
            <a:ext cx="403165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715688"/>
              </p:ext>
            </p:extLst>
          </p:nvPr>
        </p:nvGraphicFramePr>
        <p:xfrm>
          <a:off x="467544" y="692697"/>
          <a:ext cx="8219256" cy="585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Рационализация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Исходные условия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Четкая однопараметрическая постановка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Многопараметрическая постановка, есть прямые структурные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Плохо структурированный «клубок «задач, есть только функциональные аналоги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Неизвест-ность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многих факторов;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нет близких функциональных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Неизвестность главных целевых факторов, аналогов нет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проблемы и решателя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очевиден и легко доступен.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Профессиональное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образование,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практические навыки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неочевиден, но присутствует в системе.  Профессиональное образование, практические навыки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 часто привлекается из других систем и уровней. 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Развитое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комбинато-рное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мышление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Ресурсы из разных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областей знаний.</a:t>
                      </a:r>
                    </a:p>
                    <a:p>
                      <a:pPr algn="just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Сильное ассоциативное мышление, широкая эрудиция, способность преодолевать стереотипы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Неизвестный ресурс и/или его применение.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Исключительная избирательная мотивация, свобода от стереотипов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4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208619"/>
              </p:ext>
            </p:extLst>
          </p:nvPr>
        </p:nvGraphicFramePr>
        <p:xfrm>
          <a:off x="467544" y="692697"/>
          <a:ext cx="8219256" cy="5946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6"/>
                <a:gridCol w="1369876"/>
                <a:gridCol w="1369876"/>
                <a:gridCol w="1369876"/>
                <a:gridCol w="1369876"/>
                <a:gridCol w="1369876"/>
              </a:tblGrid>
              <a:tr h="67334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Уровни изобретений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Аспекты проблемы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Рационализация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Модерниза-ция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Принцип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Синтез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Открытие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Сложность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Задача без противоречий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Стандартные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Нестандар-тные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Экстремаль-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ные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Уникальные проблемы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Правила трансформа-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оптимизационное решение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Инженерное решение на основе типовых (стандартных) аналогов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комбинированных методов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Изобретательское решение на основе интеграции научно-технических эффектов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Научно-техническое открытие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334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Уровень новизны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Небольшие параметрические изменения элементов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Оригинальные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функционально-структурные решения без изменения принципа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«Сильные» изобретения с системным эффектом замены принципа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функционирования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Выдающиеся изобретения с системным эффектом существенного изменения окружающих систем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Крупнейшие изобретения с системным эффектом кардинального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изменения цивилизации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447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Создание теории изобретений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Выделяем две исторические фазы в развитии человечества: примерно до начала 1-го тысячелетия до н. э. и от этого рубежа до наших дней.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первой фазе мы видим </a:t>
            </a:r>
            <a:r>
              <a:rPr lang="ru-RU" u="sng" dirty="0" err="1"/>
              <a:t>Homo</a:t>
            </a:r>
            <a:r>
              <a:rPr lang="ru-RU" u="sng" dirty="0"/>
              <a:t> </a:t>
            </a:r>
            <a:r>
              <a:rPr lang="ru-RU" u="sng" dirty="0" err="1"/>
              <a:t>Faber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искусного </a:t>
            </a:r>
            <a:r>
              <a:rPr lang="ru-RU" dirty="0" smtClean="0"/>
              <a:t>в прикладных </a:t>
            </a:r>
            <a:r>
              <a:rPr lang="ru-RU" dirty="0"/>
              <a:t>технических орудиях, но еще не овладевшего научной </a:t>
            </a:r>
            <a:r>
              <a:rPr lang="ru-RU" dirty="0" smtClean="0"/>
              <a:t>методологией.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Во второй фазе, длящейся уже более 3000 лет, мы наблюдаем </a:t>
            </a:r>
            <a:r>
              <a:rPr lang="ru-RU" dirty="0" smtClean="0"/>
              <a:t>развитие </a:t>
            </a:r>
            <a:r>
              <a:rPr lang="ru-RU" u="sng" dirty="0" err="1" smtClean="0"/>
              <a:t>Homo</a:t>
            </a:r>
            <a:r>
              <a:rPr lang="ru-RU" u="sng" dirty="0" smtClean="0"/>
              <a:t> </a:t>
            </a:r>
            <a:r>
              <a:rPr lang="ru-RU" u="sng" dirty="0" err="1"/>
              <a:t>Sapiens</a:t>
            </a:r>
            <a:r>
              <a:rPr lang="ru-RU" u="sng" dirty="0"/>
              <a:t> </a:t>
            </a:r>
            <a:r>
              <a:rPr lang="ru-RU" u="sng" dirty="0" err="1"/>
              <a:t>Technologicus</a:t>
            </a:r>
            <a:r>
              <a:rPr lang="ru-RU" u="sng" dirty="0"/>
              <a:t> </a:t>
            </a:r>
            <a:r>
              <a:rPr lang="ru-RU" dirty="0"/>
              <a:t>— человека, создающего и применяющего научную</a:t>
            </a:r>
          </a:p>
          <a:p>
            <a:pPr marL="0" indent="0" algn="just">
              <a:buNone/>
            </a:pPr>
            <a:r>
              <a:rPr lang="ru-RU" dirty="0"/>
              <a:t>методологию и искусного в технических орудиях и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3498903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Первая фаза </a:t>
            </a:r>
            <a:r>
              <a:rPr lang="en-US" dirty="0" smtClean="0"/>
              <a:t>- </a:t>
            </a:r>
            <a:r>
              <a:rPr lang="ru-RU" dirty="0" smtClean="0"/>
              <a:t>основными методами изобретательства были: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аналогия как прямое подражание</a:t>
            </a:r>
            <a:r>
              <a:rPr lang="ru-RU" dirty="0" smtClean="0"/>
              <a:t>: игла, скребок, нож, крючки, гарпуны, острая палка — все это аналоги зубов, клювов и когтей животных;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аналогия как копирование абстрактного образа </a:t>
            </a:r>
            <a:r>
              <a:rPr lang="ru-RU" dirty="0" smtClean="0"/>
              <a:t>: рисование, скульптура, игрушки, театральные фигуры и действия;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соединение в целое</a:t>
            </a:r>
            <a:r>
              <a:rPr lang="ru-RU" dirty="0" smtClean="0"/>
              <a:t>: копье с наконечником, составной топор или молоток, сеть, витая нить из волос;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разделение на части</a:t>
            </a:r>
            <a:r>
              <a:rPr lang="ru-RU" dirty="0" smtClean="0"/>
              <a:t>: разбивание камней для получения режущих или колющих кусков;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изменение формы </a:t>
            </a:r>
            <a:r>
              <a:rPr lang="ru-RU" dirty="0" smtClean="0"/>
              <a:t>(например, рукояток орудий) и параметров: заострение, упрочнение, удлинение и т. п.;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подбор и комбинирование различных материалов</a:t>
            </a:r>
            <a:r>
              <a:rPr lang="ru-RU" dirty="0" smtClean="0"/>
              <a:t>: дерево, кость, камень, шкура, кора (в том числе длинная, позволявшая плести сети и связывать</a:t>
            </a:r>
          </a:p>
          <a:p>
            <a:pPr marL="0" indent="0" algn="just">
              <a:buNone/>
            </a:pPr>
            <a:r>
              <a:rPr lang="ru-RU" dirty="0" smtClean="0"/>
              <a:t>части орудий), растительные волокна, глина, песок и т. п.;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• </a:t>
            </a:r>
            <a:r>
              <a:rPr lang="ru-RU" u="sng" dirty="0" smtClean="0"/>
              <a:t>освоение различных источников энергии</a:t>
            </a:r>
            <a:r>
              <a:rPr lang="ru-RU" dirty="0" smtClean="0"/>
              <a:t>: огня — для приготовления пиши и для выжигания лодки из ствола дерева, силы животных, упругих свойств материалов, например, сухожилий животных, согнутой ветки, витой натянутой нити из волос или растительных волокон.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700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500" b="1" dirty="0"/>
              <a:t>Выдающимися изобретениями человечества были</a:t>
            </a:r>
            <a:r>
              <a:rPr lang="ru-RU" sz="2500" b="1" dirty="0" smtClean="0"/>
              <a:t>: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sz="2500" dirty="0"/>
              <a:t>• лук и стрелы, а от них — лира, кифара, арфа (и вообще музыка</a:t>
            </a:r>
            <a:r>
              <a:rPr lang="ru-RU" sz="2500" dirty="0" smtClean="0"/>
              <a:t>!);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колесо (считается изобретенным примерно за 3500 лет до н.э. в </a:t>
            </a:r>
            <a:r>
              <a:rPr lang="ru-RU" sz="2500" dirty="0" smtClean="0"/>
              <a:t>Шумерском </a:t>
            </a:r>
            <a:r>
              <a:rPr lang="ru-RU" sz="2500" dirty="0"/>
              <a:t>государстве</a:t>
            </a:r>
            <a:r>
              <a:rPr lang="ru-RU" sz="2500" dirty="0" smtClean="0"/>
              <a:t>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рычажные механизмы (подъемные и метательные</a:t>
            </a:r>
            <a:r>
              <a:rPr lang="ru-RU" sz="2500" dirty="0" smtClean="0"/>
              <a:t>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освоение высоких температур и получение изделий из металлов и </a:t>
            </a:r>
            <a:r>
              <a:rPr lang="ru-RU" sz="2500" dirty="0" smtClean="0"/>
              <a:t>сплавов </a:t>
            </a:r>
            <a:r>
              <a:rPr lang="ru-RU" sz="2500" dirty="0"/>
              <a:t>путем плавки и ковки, особенно, из золота, бронзы и железа</a:t>
            </a:r>
            <a:r>
              <a:rPr lang="ru-RU" sz="2500" dirty="0" smtClean="0"/>
              <a:t>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освоение вращательного движения в мельничном жернове, в гончарном</a:t>
            </a:r>
          </a:p>
          <a:p>
            <a:pPr marL="0" indent="0" algn="just">
              <a:buNone/>
            </a:pPr>
            <a:r>
              <a:rPr lang="ru-RU" sz="2500" dirty="0"/>
              <a:t>круге, при сверлении, а с середины V века до н.э. и в токарном </a:t>
            </a:r>
            <a:r>
              <a:rPr lang="ru-RU" sz="2500" dirty="0" smtClean="0"/>
              <a:t>станке, для </a:t>
            </a:r>
            <a:r>
              <a:rPr lang="ru-RU" sz="2500" dirty="0"/>
              <a:t>подачи воды с помощью колесных черпалок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изобретение ткани как особого соединения нитей из каких-либо </a:t>
            </a:r>
            <a:r>
              <a:rPr lang="ru-RU" sz="2500" dirty="0" smtClean="0"/>
              <a:t>материалов в искусственную </a:t>
            </a:r>
            <a:r>
              <a:rPr lang="ru-RU" sz="2500" dirty="0"/>
              <a:t>≪шкуру≫ (теперь мы сказали бы: </a:t>
            </a:r>
            <a:r>
              <a:rPr lang="ru-RU" sz="2500" dirty="0" smtClean="0"/>
              <a:t>методом объединения однородных объектов </a:t>
            </a:r>
            <a:r>
              <a:rPr lang="ru-RU" sz="2500" dirty="0"/>
              <a:t>в сетевую, или </a:t>
            </a:r>
            <a:r>
              <a:rPr lang="ru-RU" sz="2500" dirty="0" smtClean="0"/>
              <a:t>ретикулярную, структуру!);</a:t>
            </a:r>
          </a:p>
          <a:p>
            <a:pPr algn="just"/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изготовление обуви и одежды, строительство искусственных конструкции</a:t>
            </a:r>
          </a:p>
          <a:p>
            <a:pPr marL="0" indent="0" algn="just">
              <a:buNone/>
            </a:pPr>
            <a:r>
              <a:rPr lang="ru-RU" sz="2500" dirty="0"/>
              <a:t>для жилья из камня и песка, из дерева и костей, из коры и шкур </a:t>
            </a:r>
            <a:r>
              <a:rPr lang="ru-RU" sz="2500" dirty="0" smtClean="0"/>
              <a:t>животных;</a:t>
            </a:r>
          </a:p>
          <a:p>
            <a:pPr marL="0" indent="0" algn="just">
              <a:buNone/>
            </a:pPr>
            <a:endParaRPr lang="ru-RU" sz="2500" dirty="0"/>
          </a:p>
          <a:p>
            <a:pPr marL="0" indent="0" algn="just">
              <a:buNone/>
            </a:pPr>
            <a:r>
              <a:rPr lang="ru-RU" sz="2500" dirty="0"/>
              <a:t>• создание сложных узлов наподобие зубчатых колес, механизмов с гибки-</a:t>
            </a:r>
          </a:p>
          <a:p>
            <a:pPr marL="0" indent="0" algn="just">
              <a:buNone/>
            </a:pPr>
            <a:r>
              <a:rPr lang="ru-RU" sz="2500" dirty="0"/>
              <a:t>ми связями на рычаги и/или колеса</a:t>
            </a:r>
            <a:r>
              <a:rPr lang="ru-RU" sz="2500" dirty="0" smtClean="0"/>
              <a:t>;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2500" dirty="0"/>
              <a:t>• создание первых автоматических устройств, приводимых в действие </a:t>
            </a:r>
            <a:r>
              <a:rPr lang="ru-RU" sz="2500" dirty="0" smtClean="0"/>
              <a:t>с помощью </a:t>
            </a:r>
            <a:r>
              <a:rPr lang="ru-RU" sz="2500" dirty="0"/>
              <a:t>грузиков, прикрепленных к барабанам различного </a:t>
            </a:r>
            <a:r>
              <a:rPr lang="ru-RU" sz="2500" dirty="0" smtClean="0"/>
              <a:t>диаметра, например</a:t>
            </a:r>
            <a:r>
              <a:rPr lang="ru-RU" sz="2500" dirty="0"/>
              <a:t>, вращавших или перемещавших театральные куклы с </a:t>
            </a:r>
            <a:r>
              <a:rPr lang="ru-RU" sz="2500" dirty="0" smtClean="0"/>
              <a:t>помощью </a:t>
            </a:r>
            <a:r>
              <a:rPr lang="ru-RU" sz="2500" dirty="0"/>
              <a:t>гибких тяг!</a:t>
            </a:r>
          </a:p>
        </p:txBody>
      </p:sp>
    </p:spTree>
    <p:extLst>
      <p:ext uri="{BB962C8B-B14F-4D97-AF65-F5344CB8AC3E}">
        <p14:creationId xmlns:p14="http://schemas.microsoft.com/office/powerpoint/2010/main" val="37488610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Архимед – 287 -212 до н.э. математик, инженер, изобретатель</a:t>
            </a:r>
          </a:p>
          <a:p>
            <a:r>
              <a:rPr lang="ru-RU" dirty="0" err="1" smtClean="0"/>
              <a:t>Ктесибий</a:t>
            </a:r>
            <a:r>
              <a:rPr lang="ru-RU" dirty="0" smtClean="0"/>
              <a:t> Александрийский - </a:t>
            </a:r>
            <a:r>
              <a:rPr lang="en-US" dirty="0" smtClean="0"/>
              <a:t>II </a:t>
            </a:r>
            <a:r>
              <a:rPr lang="ru-RU" dirty="0" smtClean="0"/>
              <a:t>век до н.э. – изобретатель пневматики, органа</a:t>
            </a:r>
          </a:p>
          <a:p>
            <a:r>
              <a:rPr lang="ru-RU" dirty="0" err="1" smtClean="0"/>
              <a:t>Квинтиллиан</a:t>
            </a:r>
            <a:r>
              <a:rPr lang="ru-RU" dirty="0" smtClean="0"/>
              <a:t> – </a:t>
            </a:r>
            <a:r>
              <a:rPr lang="en-US" dirty="0" smtClean="0"/>
              <a:t>I </a:t>
            </a:r>
            <a:r>
              <a:rPr lang="ru-RU" dirty="0" smtClean="0"/>
              <a:t>век до н.э. – теоретик ораторского искусства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516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Семь вопросов </a:t>
            </a:r>
            <a:r>
              <a:rPr lang="ru-RU" sz="2400" dirty="0" err="1" smtClean="0"/>
              <a:t>Квитиллиана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для уточнения любой задачи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302845"/>
              </p:ext>
            </p:extLst>
          </p:nvPr>
        </p:nvGraphicFramePr>
        <p:xfrm>
          <a:off x="395536" y="2060848"/>
          <a:ext cx="814724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252"/>
                <a:gridCol w="1301247"/>
                <a:gridCol w="1550250"/>
                <a:gridCol w="855449"/>
                <a:gridCol w="712874"/>
                <a:gridCol w="784162"/>
                <a:gridCol w="855449"/>
                <a:gridCol w="855449"/>
                <a:gridCol w="723115"/>
              </a:tblGrid>
              <a:tr h="264616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КТО?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Субъект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1-3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1-4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1-7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Объект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2-3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ГДЕ?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Место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3-4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Время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4-5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4-7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Средство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5-6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461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Способ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6-7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6735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Причина либо Цель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0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решении изобретательских задач полезны также парные комбинации </a:t>
            </a:r>
            <a:r>
              <a:rPr lang="ru-RU" dirty="0" smtClean="0"/>
              <a:t>вопросов</a:t>
            </a:r>
            <a:r>
              <a:rPr lang="ru-RU" dirty="0"/>
              <a:t>, например: </a:t>
            </a:r>
            <a:endParaRPr lang="ru-RU" dirty="0" smtClean="0"/>
          </a:p>
          <a:p>
            <a:r>
              <a:rPr lang="ru-RU" dirty="0" smtClean="0"/>
              <a:t>1—5 </a:t>
            </a:r>
            <a:r>
              <a:rPr lang="ru-RU" dirty="0"/>
              <a:t>(Кто — Чем) — кто и какие средства использует </a:t>
            </a:r>
            <a:r>
              <a:rPr lang="ru-RU" dirty="0" smtClean="0"/>
              <a:t>для решения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2—3 </a:t>
            </a:r>
            <a:r>
              <a:rPr lang="ru-RU" dirty="0"/>
              <a:t>(Объект — Место) — какой объект и где должен быть создан;</a:t>
            </a:r>
          </a:p>
          <a:p>
            <a:r>
              <a:rPr lang="ru-RU" dirty="0"/>
              <a:t>4—6 (Время — Метод) — каким методом и когда, или за какое время, </a:t>
            </a:r>
            <a:r>
              <a:rPr lang="ru-RU" dirty="0" smtClean="0"/>
              <a:t>предполагается </a:t>
            </a:r>
            <a:r>
              <a:rPr lang="ru-RU" dirty="0"/>
              <a:t>решать задачу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100211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Начало научному изучению методологии творчества положили </a:t>
            </a:r>
            <a:r>
              <a:rPr lang="ru-RU" dirty="0" smtClean="0"/>
              <a:t>философы </a:t>
            </a:r>
            <a:r>
              <a:rPr lang="ru-RU" dirty="0" err="1" smtClean="0"/>
              <a:t>Фрэнсис</a:t>
            </a:r>
            <a:r>
              <a:rPr lang="ru-RU" dirty="0" smtClean="0"/>
              <a:t> </a:t>
            </a:r>
            <a:r>
              <a:rPr lang="ru-RU" dirty="0"/>
              <a:t>Бэкон и Рене Декарт.</a:t>
            </a:r>
          </a:p>
          <a:p>
            <a:pPr marL="0" indent="0">
              <a:buNone/>
            </a:pPr>
            <a:r>
              <a:rPr lang="ru-RU" dirty="0"/>
              <a:t>В 1620 году в сочинении ≪Новый органон≫ Ф. </a:t>
            </a:r>
            <a:r>
              <a:rPr lang="ru-RU" dirty="0" smtClean="0"/>
              <a:t>Бэкон выступил </a:t>
            </a:r>
            <a:r>
              <a:rPr lang="ru-RU" dirty="0"/>
              <a:t>как </a:t>
            </a:r>
            <a:r>
              <a:rPr lang="ru-RU" dirty="0" smtClean="0"/>
              <a:t>критик старого </a:t>
            </a:r>
            <a:r>
              <a:rPr lang="ru-RU" dirty="0"/>
              <a:t>и создатель нового эмпирического метода в науке, сформулировал </a:t>
            </a:r>
            <a:r>
              <a:rPr lang="ru-RU" dirty="0" smtClean="0"/>
              <a:t>цель создания </a:t>
            </a:r>
            <a:r>
              <a:rPr lang="ru-RU" dirty="0"/>
              <a:t>систематической техники изобретения.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писал: ≪Те, кто </a:t>
            </a:r>
            <a:r>
              <a:rPr lang="ru-RU" dirty="0" smtClean="0"/>
              <a:t>занимались </a:t>
            </a:r>
            <a:r>
              <a:rPr lang="ru-RU" dirty="0"/>
              <a:t>науками, были или эмпириками, или догматиками. Эмпирики, </a:t>
            </a:r>
            <a:r>
              <a:rPr lang="ru-RU" dirty="0" smtClean="0"/>
              <a:t>подобно муравью</a:t>
            </a:r>
            <a:r>
              <a:rPr lang="ru-RU" dirty="0"/>
              <a:t>, только собирают и пользуются собранным. Догматики, </a:t>
            </a:r>
            <a:r>
              <a:rPr lang="ru-RU" dirty="0" smtClean="0"/>
              <a:t>подобно пауку</a:t>
            </a:r>
            <a:r>
              <a:rPr lang="ru-RU" dirty="0"/>
              <a:t>, из самих себя создают ткань. Пчела же избирает средний способ, </a:t>
            </a:r>
            <a:r>
              <a:rPr lang="ru-RU" dirty="0" smtClean="0"/>
              <a:t>она извлекает </a:t>
            </a:r>
            <a:r>
              <a:rPr lang="ru-RU" dirty="0"/>
              <a:t>материал из цветов сада и поля, но располагает его </a:t>
            </a:r>
            <a:r>
              <a:rPr lang="ru-RU" dirty="0" smtClean="0"/>
              <a:t>собственным умением</a:t>
            </a:r>
            <a:r>
              <a:rPr lang="ru-RU" dirty="0"/>
              <a:t>... Следует возложить добрую надежду на более тесный и </a:t>
            </a:r>
            <a:r>
              <a:rPr lang="ru-RU" dirty="0" smtClean="0"/>
              <a:t>нерушимый союз </a:t>
            </a:r>
            <a:r>
              <a:rPr lang="ru-RU" dirty="0"/>
              <a:t>этих способностей, то есть опыта и рассудка... Наш метод состоит в </a:t>
            </a:r>
            <a:r>
              <a:rPr lang="ru-RU" dirty="0" smtClean="0"/>
              <a:t>следующем</a:t>
            </a:r>
            <a:r>
              <a:rPr lang="ru-RU" dirty="0"/>
              <a:t>: мы извлекаем не практику из практики и опыт из опытов (как </a:t>
            </a:r>
            <a:r>
              <a:rPr lang="ru-RU" dirty="0" smtClean="0"/>
              <a:t>эмпирики</a:t>
            </a:r>
            <a:r>
              <a:rPr lang="ru-RU" dirty="0"/>
              <a:t>), а причины и аксиомы — из практики и опытов, и из причин и </a:t>
            </a:r>
            <a:r>
              <a:rPr lang="ru-RU" dirty="0" smtClean="0"/>
              <a:t>аксиом </a:t>
            </a:r>
            <a:r>
              <a:rPr lang="ru-RU" dirty="0"/>
              <a:t>— снова практику и опыты≫.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союз осуществляется, по мнению Ф. </a:t>
            </a:r>
            <a:r>
              <a:rPr lang="ru-RU" dirty="0" smtClean="0"/>
              <a:t>Бэкона</a:t>
            </a:r>
            <a:r>
              <a:rPr lang="ru-RU" dirty="0"/>
              <a:t>, в индуктивном методе, в переходе от частных фактов к частным</a:t>
            </a:r>
          </a:p>
          <a:p>
            <a:pPr marL="0" indent="0">
              <a:buNone/>
            </a:pPr>
            <a:r>
              <a:rPr lang="ru-RU" dirty="0"/>
              <a:t>законам (малым аксиомам), а от них — к более общим (средним аксиомам), </a:t>
            </a:r>
            <a:r>
              <a:rPr lang="ru-RU" dirty="0" smtClean="0"/>
              <a:t>и наконец </a:t>
            </a:r>
            <a:r>
              <a:rPr lang="ru-RU" dirty="0"/>
              <a:t>— к самым общим.</a:t>
            </a:r>
          </a:p>
        </p:txBody>
      </p:sp>
    </p:spTree>
    <p:extLst>
      <p:ext uri="{BB962C8B-B14F-4D97-AF65-F5344CB8AC3E}">
        <p14:creationId xmlns:p14="http://schemas.microsoft.com/office/powerpoint/2010/main" val="5767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≪Четыре </a:t>
            </a:r>
            <a:r>
              <a:rPr lang="ru-RU" dirty="0"/>
              <a:t>правила мышления≫ Декарта: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Первое</a:t>
            </a:r>
            <a:r>
              <a:rPr lang="ru-RU" dirty="0"/>
              <a:t>: не принимать за истинное что бы то ни было, прежде чем не признал</a:t>
            </a:r>
          </a:p>
          <a:p>
            <a:pPr marL="0" indent="0">
              <a:buNone/>
            </a:pPr>
            <a:r>
              <a:rPr lang="ru-RU" dirty="0"/>
              <a:t>это несомненно истинным, то есть стараться избегать поспешности и </a:t>
            </a:r>
            <a:r>
              <a:rPr lang="ru-RU" dirty="0" err="1"/>
              <a:t>преду</a:t>
            </a:r>
            <a:r>
              <a:rPr lang="ru-RU" dirty="0"/>
              <a:t>-</a:t>
            </a:r>
          </a:p>
          <a:p>
            <a:pPr marL="0" indent="0">
              <a:buNone/>
            </a:pPr>
            <a:r>
              <a:rPr lang="ru-RU" dirty="0" err="1"/>
              <a:t>беждения</a:t>
            </a:r>
            <a:r>
              <a:rPr lang="ru-RU" dirty="0"/>
              <a:t> и включать в свои суждения только то, что представляется моему</a:t>
            </a:r>
          </a:p>
          <a:p>
            <a:pPr marL="0" indent="0">
              <a:buNone/>
            </a:pPr>
            <a:r>
              <a:rPr lang="ru-RU" dirty="0"/>
              <a:t>уму так ясно и отчетливо, что никоим образом не сможет дать повод к со-</a:t>
            </a:r>
          </a:p>
          <a:p>
            <a:pPr marL="0" indent="0">
              <a:buNone/>
            </a:pPr>
            <a:r>
              <a:rPr lang="ru-RU" dirty="0"/>
              <a:t>мнению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Второе: делить каждую из рассматриваемых мною трудностей на столько час-</a:t>
            </a:r>
          </a:p>
          <a:p>
            <a:pPr marL="0" indent="0">
              <a:buNone/>
            </a:pPr>
            <a:r>
              <a:rPr lang="ru-RU" dirty="0" err="1"/>
              <a:t>тей</a:t>
            </a:r>
            <a:r>
              <a:rPr lang="ru-RU" dirty="0"/>
              <a:t>, на сколько потребуется, чтобы лучше их разрешить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Третье: руководить ходом своих мыслей, начиная с предметов простейших и</a:t>
            </a:r>
          </a:p>
          <a:p>
            <a:pPr marL="0" indent="0">
              <a:buNone/>
            </a:pPr>
            <a:r>
              <a:rPr lang="ru-RU" dirty="0"/>
              <a:t>легко познаваемых, и восходить мало-помалу, как по ступеням, до познания</a:t>
            </a:r>
          </a:p>
          <a:p>
            <a:pPr marL="0" indent="0">
              <a:buNone/>
            </a:pPr>
            <a:r>
              <a:rPr lang="ru-RU" dirty="0"/>
              <a:t>наиболее сложных, допуская существование порядка даже среди тех, которые</a:t>
            </a:r>
          </a:p>
          <a:p>
            <a:pPr marL="0" indent="0">
              <a:buNone/>
            </a:pPr>
            <a:r>
              <a:rPr lang="ru-RU" dirty="0"/>
              <a:t>в естественном порядке вещей не предшествуют друг другу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Четвертое: </a:t>
            </a:r>
            <a:r>
              <a:rPr lang="ru-RU" dirty="0"/>
              <a:t>делать всюду настолько полные перечни и также общие обзоры,</a:t>
            </a:r>
          </a:p>
          <a:p>
            <a:pPr marL="0" indent="0">
              <a:buNone/>
            </a:pPr>
            <a:r>
              <a:rPr lang="ru-RU" dirty="0"/>
              <a:t>чтобы быть уверенным, что ничего не пропущено.</a:t>
            </a:r>
          </a:p>
        </p:txBody>
      </p:sp>
    </p:spTree>
    <p:extLst>
      <p:ext uri="{BB962C8B-B14F-4D97-AF65-F5344CB8AC3E}">
        <p14:creationId xmlns:p14="http://schemas.microsoft.com/office/powerpoint/2010/main" val="720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Clr>
                <a:srgbClr val="6EA0B0"/>
              </a:buClr>
            </a:pPr>
            <a:r>
              <a:rPr lang="ru-RU" dirty="0">
                <a:solidFill>
                  <a:prstClr val="black"/>
                </a:solidFill>
              </a:rPr>
              <a:t>ТРИЗ — качественная система эвристик для решения проблемных ситуаций, суть которых составляет столкновение объективной реальности и желаний потребителя. ТРИЗ основана на закономерностях развития технических систем. Эти закономерности выявлены путем анализа больших массивов патентной и научно-технической информации, в том числе информации по истории развития техники.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5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68152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Полезно изучать открытия других таким способом, который </a:t>
            </a:r>
            <a:r>
              <a:rPr lang="ru-RU" sz="2400" dirty="0" smtClean="0"/>
              <a:t>и нам </a:t>
            </a:r>
            <a:r>
              <a:rPr lang="ru-RU" sz="2400" dirty="0"/>
              <a:t>самим бы открыл источник изобретений</a:t>
            </a:r>
            <a:br>
              <a:rPr lang="ru-RU" sz="2400" dirty="0"/>
            </a:br>
            <a:r>
              <a:rPr lang="ru-RU" sz="2400" dirty="0"/>
              <a:t>Г. </a:t>
            </a:r>
            <a:r>
              <a:rPr lang="ru-RU" sz="2400" dirty="0" smtClean="0"/>
              <a:t>Лейбниц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Христиан </a:t>
            </a:r>
            <a:r>
              <a:rPr lang="ru-RU" dirty="0" smtClean="0"/>
              <a:t>Вольф, </a:t>
            </a:r>
            <a:r>
              <a:rPr lang="ru-RU" dirty="0"/>
              <a:t>последователь Лейбница, рассматривал основы </a:t>
            </a:r>
            <a:r>
              <a:rPr lang="ru-RU" dirty="0" smtClean="0"/>
              <a:t>методики изобретательства </a:t>
            </a:r>
            <a:r>
              <a:rPr lang="ru-RU" dirty="0"/>
              <a:t>(</a:t>
            </a:r>
            <a:r>
              <a:rPr lang="ru-RU" dirty="0" err="1"/>
              <a:t>Erfinderkunst</a:t>
            </a:r>
            <a:r>
              <a:rPr lang="ru-RU" dirty="0"/>
              <a:t>) </a:t>
            </a:r>
            <a:r>
              <a:rPr lang="ru-RU" dirty="0" smtClean="0"/>
              <a:t>как непрерывно </a:t>
            </a:r>
            <a:r>
              <a:rPr lang="ru-RU" dirty="0"/>
              <a:t>развивающееся знание, </a:t>
            </a:r>
            <a:r>
              <a:rPr lang="ru-RU" dirty="0" smtClean="0"/>
              <a:t>соединение </a:t>
            </a:r>
            <a:r>
              <a:rPr lang="ru-RU" dirty="0"/>
              <a:t>изобретательской методики с </a:t>
            </a:r>
            <a:r>
              <a:rPr lang="ru-RU" u="sng" dirty="0"/>
              <a:t>опорными</a:t>
            </a:r>
            <a:r>
              <a:rPr lang="ru-RU" dirty="0"/>
              <a:t> знаниями.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. </a:t>
            </a:r>
            <a:r>
              <a:rPr lang="ru-RU" dirty="0" err="1" smtClean="0"/>
              <a:t>Штайнбарт</a:t>
            </a:r>
            <a:r>
              <a:rPr lang="ru-RU" dirty="0" smtClean="0"/>
              <a:t>, </a:t>
            </a:r>
            <a:r>
              <a:rPr lang="ru-RU" dirty="0"/>
              <a:t>Иоганна фон Гете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</a:t>
            </a:r>
            <a:r>
              <a:rPr lang="ru-RU" dirty="0"/>
              <a:t>. </a:t>
            </a:r>
            <a:r>
              <a:rPr lang="ru-RU" dirty="0" err="1" smtClean="0"/>
              <a:t>Бекманн</a:t>
            </a:r>
            <a:r>
              <a:rPr lang="ru-RU" dirty="0" smtClean="0"/>
              <a:t> - фундаментальный </a:t>
            </a:r>
            <a:r>
              <a:rPr lang="ru-RU" dirty="0"/>
              <a:t>5-томный труд </a:t>
            </a:r>
            <a:r>
              <a:rPr lang="ru-RU" dirty="0" smtClean="0"/>
              <a:t>≪</a:t>
            </a:r>
            <a:r>
              <a:rPr lang="ru-RU" dirty="0"/>
              <a:t>История изобретений≫ </a:t>
            </a:r>
            <a:r>
              <a:rPr lang="ru-RU" dirty="0" smtClean="0"/>
              <a:t>является</a:t>
            </a:r>
            <a:r>
              <a:rPr lang="ru-RU" dirty="0"/>
              <a:t>, по-видимому, первым научным исследованием способов создания</a:t>
            </a:r>
          </a:p>
          <a:p>
            <a:pPr marL="0" indent="0">
              <a:buNone/>
            </a:pPr>
            <a:r>
              <a:rPr lang="ru-RU" dirty="0"/>
              <a:t>изобретений. И. </a:t>
            </a:r>
            <a:r>
              <a:rPr lang="ru-RU" dirty="0" err="1"/>
              <a:t>Бекманн</a:t>
            </a:r>
            <a:r>
              <a:rPr lang="ru-RU" dirty="0"/>
              <a:t> писал: ≪Я имею модель искусства изобретения, </a:t>
            </a:r>
            <a:r>
              <a:rPr lang="ru-RU" dirty="0" smtClean="0"/>
              <a:t>такую</a:t>
            </a:r>
            <a:r>
              <a:rPr lang="ru-RU" dirty="0"/>
              <a:t>, чтобы из теории видеть практический эффект в прямой пропорции с моим</a:t>
            </a:r>
          </a:p>
          <a:p>
            <a:pPr marL="0" indent="0">
              <a:buNone/>
            </a:pPr>
            <a:r>
              <a:rPr lang="ru-RU" dirty="0"/>
              <a:t>интересом (целью)≫.</a:t>
            </a:r>
          </a:p>
        </p:txBody>
      </p:sp>
    </p:spTree>
    <p:extLst>
      <p:ext uri="{BB962C8B-B14F-4D97-AF65-F5344CB8AC3E}">
        <p14:creationId xmlns:p14="http://schemas.microsoft.com/office/powerpoint/2010/main" val="34613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E0D45"/>
                </a:solidFill>
                <a:ea typeface="Times New Roman"/>
              </a:rPr>
              <a:t>Инструментарий ТРИЗ включает в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абстрактных описаний прецедентов;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логических операторов;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набор психологических операторов;</a:t>
            </a: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критерии для оценки решения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>
              <a:solidFill>
                <a:srgbClr val="0E0D45"/>
              </a:solidFill>
              <a:ea typeface="Calibri"/>
              <a:cs typeface="Times New Roman" pitchFamily="18" charset="0"/>
            </a:endParaRPr>
          </a:p>
          <a:p>
            <a:r>
              <a:rPr lang="ru-RU" sz="2000" i="1" dirty="0"/>
              <a:t>В ходе решения задача преобразуется к виду, наводящему на ответ, наиболее полно удовлетворяющий поставленным критериям.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5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еоретические </a:t>
            </a:r>
            <a:r>
              <a:rPr lang="ru-RU" dirty="0"/>
              <a:t>положения в ТРИЗ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</a:t>
            </a:r>
            <a:r>
              <a:rPr lang="ru-RU" dirty="0"/>
              <a:t> Психика — ключ к закономерностям творчества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2.</a:t>
            </a:r>
            <a:r>
              <a:rPr lang="ru-RU" dirty="0"/>
              <a:t> Любое произведение разрешает проблему, хотя бы самого автора. Нет проблемы — нет движения мысли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algn="just"/>
            <a:r>
              <a:rPr lang="ru-RU" b="1" dirty="0"/>
              <a:t>3.</a:t>
            </a:r>
            <a:r>
              <a:rPr lang="ru-RU" dirty="0"/>
              <a:t> Своеобразие работы изобретателя в том, что он должен ввести что-то новое в реальное осуществление какой-то деятельности с учетом научного и технического контекста.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3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/>
              <a:t>4.</a:t>
            </a:r>
            <a:r>
              <a:rPr lang="ru-RU" sz="2000" dirty="0"/>
              <a:t> Создание новых средств труда должно подчиняться объективным закономерностям, которые трактуются так, как это позволяют знания, культурная среда, и </a:t>
            </a:r>
            <a:r>
              <a:rPr lang="ru-RU" sz="2000" dirty="0" err="1"/>
              <a:t>т.д</a:t>
            </a:r>
            <a:r>
              <a:rPr lang="ru-RU" sz="2000" dirty="0"/>
              <a:t>… Всякая же техническая задача не может быть решена иначе, как в соответствии (а точнее — с учетом) с законами науки и в зависимости от закономерностей развития техники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  <a:p>
            <a:pPr algn="just"/>
            <a:r>
              <a:rPr lang="ru-RU" sz="2000" b="1" dirty="0"/>
              <a:t>5.</a:t>
            </a:r>
            <a:r>
              <a:rPr lang="ru-RU" sz="2000" dirty="0"/>
              <a:t> Исследование психологии изобретательского творчества не может вестись в отрыве от изучения основных закономерностей развития техники. Это обусловлено тем, что психологические изыски реализуются посредством определенной технической базы и через определенные инженерные навыки и знания.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881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6.</a:t>
            </a:r>
            <a:r>
              <a:rPr lang="ru-RU" dirty="0"/>
              <a:t> П</a:t>
            </a:r>
            <a:r>
              <a:rPr lang="ru-RU" dirty="0" smtClean="0"/>
              <a:t>сихология </a:t>
            </a:r>
            <a:r>
              <a:rPr lang="ru-RU" dirty="0"/>
              <a:t>изобретательского творчества становится понятной только при глубоком знании законов развития </a:t>
            </a:r>
            <a:r>
              <a:rPr lang="ru-RU" dirty="0" smtClean="0"/>
              <a:t>техники. Это </a:t>
            </a:r>
            <a:r>
              <a:rPr lang="ru-RU" dirty="0"/>
              <a:t>правильно в том смысле, что по следствиям можно изучить причины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1800" i="1" dirty="0"/>
              <a:t>То есть, зная, каким образом реализована идея, можно обратным ходом, с учетом научного и культурного контекста, восстановить отчасти ход мыслей ее автора</a:t>
            </a:r>
            <a:r>
              <a:rPr lang="ru-RU" sz="1800" i="1" dirty="0" smtClean="0"/>
              <a:t>.</a:t>
            </a:r>
          </a:p>
          <a:p>
            <a:pPr marL="0" indent="0">
              <a:buNone/>
            </a:pPr>
            <a:endParaRPr lang="ru-RU" sz="1800" i="1" dirty="0"/>
          </a:p>
          <a:p>
            <a:pPr algn="just"/>
            <a:r>
              <a:rPr lang="ru-RU" b="1" dirty="0"/>
              <a:t>7.</a:t>
            </a:r>
            <a:r>
              <a:rPr lang="ru-RU" dirty="0"/>
              <a:t> В техническом устройстве все взаимосвязано. Развитие его неравномерно. Оно идет, пока не возникнут и не обострятся противоречия между более совершенным элементом и отстающими частями. </a:t>
            </a:r>
            <a:endParaRPr lang="ru-RU" dirty="0" smtClean="0"/>
          </a:p>
          <a:p>
            <a:pPr algn="ctr"/>
            <a:r>
              <a:rPr lang="ru-RU" b="1" dirty="0" smtClean="0"/>
              <a:t>Изобретение </a:t>
            </a:r>
            <a:r>
              <a:rPr lang="ru-RU" b="1" dirty="0"/>
              <a:t>есть устранение возникшего противоречия.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194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E0D45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1" dirty="0" smtClean="0">
                <a:solidFill>
                  <a:srgbClr val="0E0D45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b="1" dirty="0" smtClean="0">
                <a:solidFill>
                  <a:srgbClr val="0E0D45"/>
                </a:solidFill>
                <a:ea typeface="Times New Roman"/>
                <a:cs typeface="Times New Roman"/>
              </a:rPr>
              <a:t>8</a:t>
            </a:r>
            <a:r>
              <a:rPr lang="ru-RU" sz="3100" b="1" dirty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  <a:r>
              <a:rPr lang="ru-RU" sz="3100" dirty="0">
                <a:solidFill>
                  <a:srgbClr val="0E0D45"/>
                </a:solidFill>
                <a:ea typeface="Times New Roman"/>
                <a:cs typeface="Times New Roman"/>
              </a:rPr>
              <a:t> Каждое творческое решение новой технической задачи включает следующие основные моменты: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Постановка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задачи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Определение противоречия, которое мешает решению задачи обычными, уже известными технике путями. 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Здесь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противоречие употреблено в общем смысле.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Устранение причины противоречия с целью достижения нового технического эффекта.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Приведение других элементов усовершенствуемой системы в соответствие с измененным элементом (системе придается новая форма, соответствующая новой сущности).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587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9.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 Процесс творческого решения новой технической задачи включает три отличные по цели и методу стадии — </a:t>
            </a: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аналитическую, оперативную и синтетическую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Аналитическая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стадия имеет целью анализ развития данной машины, механизма, процесса для выявления основного на данном этапе противоречия и определения непосредственной причины этого противоречия. </a:t>
            </a:r>
            <a:endParaRPr lang="ru-RU" dirty="0" smtClean="0">
              <a:solidFill>
                <a:srgbClr val="0E0D45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b="1" dirty="0" smtClean="0">
                <a:solidFill>
                  <a:srgbClr val="0E0D45"/>
                </a:solidFill>
                <a:ea typeface="Times New Roman"/>
                <a:cs typeface="Times New Roman"/>
              </a:rPr>
              <a:t>Оперативная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стадия заключается в систематическом и целесообразном направленном исследовании возможных способов устранения обнаруженной причины противоречия.</a:t>
            </a:r>
            <a:endParaRPr lang="ru-RU" sz="18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825"/>
              </a:spcBef>
              <a:spcAft>
                <a:spcPts val="1000"/>
              </a:spcAft>
            </a:pPr>
            <a:r>
              <a:rPr lang="ru-RU" b="1" dirty="0">
                <a:solidFill>
                  <a:srgbClr val="0E0D45"/>
                </a:solidFill>
                <a:ea typeface="Times New Roman"/>
                <a:cs typeface="Times New Roman"/>
              </a:rPr>
              <a:t>Синтетическая</a:t>
            </a:r>
            <a:r>
              <a:rPr lang="ru-RU" dirty="0">
                <a:solidFill>
                  <a:srgbClr val="0E0D45"/>
                </a:solidFill>
                <a:ea typeface="Times New Roman"/>
                <a:cs typeface="Times New Roman"/>
              </a:rPr>
              <a:t> стадия направлена на внесение в остальные элементы системы дополнительных изменений, вытекающих из найденного способа устранения данного технического противоречия</a:t>
            </a:r>
            <a:r>
              <a:rPr lang="ru-RU" dirty="0" smtClean="0">
                <a:solidFill>
                  <a:srgbClr val="0E0D45"/>
                </a:solidFill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021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784</TotalTime>
  <Words>2474</Words>
  <Application>Microsoft Office PowerPoint</Application>
  <PresentationFormat>Экран (4:3)</PresentationFormat>
  <Paragraphs>274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Ясность</vt:lpstr>
      <vt:lpstr>ТРИЗ – теория решения инженерных (изобретательских) задач</vt:lpstr>
      <vt:lpstr>Презентация PowerPoint</vt:lpstr>
      <vt:lpstr>Презентация PowerPoint</vt:lpstr>
      <vt:lpstr>Инструментарий ТРИЗ включает в себя</vt:lpstr>
      <vt:lpstr>Теоретические положения в ТРИЗ </vt:lpstr>
      <vt:lpstr>Презентация PowerPoint</vt:lpstr>
      <vt:lpstr>Презентация PowerPoint</vt:lpstr>
      <vt:lpstr> 8. Каждое творческое решение новой технической задачи включает следующие основные моменты: </vt:lpstr>
      <vt:lpstr>Презентация PowerPoint</vt:lpstr>
      <vt:lpstr>Презентация PowerPoint</vt:lpstr>
      <vt:lpstr> Управление процессом творчества </vt:lpstr>
      <vt:lpstr> Метод проб и ошибок (МПиО)  </vt:lpstr>
      <vt:lpstr>Недостатки метода проб и ошибок </vt:lpstr>
      <vt:lpstr>Презентация PowerPoint</vt:lpstr>
      <vt:lpstr>Презентация PowerPoint</vt:lpstr>
      <vt:lpstr> Уровни изобретательских задач</vt:lpstr>
      <vt:lpstr>Уровни изобретательских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теории изобретений</vt:lpstr>
      <vt:lpstr>Презентация PowerPoint</vt:lpstr>
      <vt:lpstr>Презентация PowerPoint</vt:lpstr>
      <vt:lpstr>Второй период</vt:lpstr>
      <vt:lpstr>Семь вопросов Квитиллиана  для уточнения любой задачи</vt:lpstr>
      <vt:lpstr>Презентация PowerPoint</vt:lpstr>
      <vt:lpstr>Презентация PowerPoint</vt:lpstr>
      <vt:lpstr>≪Четыре правила мышления≫ Декарта:</vt:lpstr>
      <vt:lpstr>Полезно изучать открытия других таким способом, который и нам самим бы открыл источник изобретений Г. Лейбниц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51</cp:revision>
  <dcterms:created xsi:type="dcterms:W3CDTF">2018-01-18T17:21:20Z</dcterms:created>
  <dcterms:modified xsi:type="dcterms:W3CDTF">2020-02-04T19:13:18Z</dcterms:modified>
</cp:coreProperties>
</file>